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18000663" cy="25452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9" autoAdjust="0"/>
    <p:restoredTop sz="94660"/>
  </p:normalViewPr>
  <p:slideViewPr>
    <p:cSldViewPr snapToGrid="0">
      <p:cViewPr>
        <p:scale>
          <a:sx n="25" d="100"/>
          <a:sy n="25" d="100"/>
        </p:scale>
        <p:origin x="103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50050" y="4165474"/>
            <a:ext cx="15300564" cy="8861202"/>
          </a:xfrm>
        </p:spPr>
        <p:txBody>
          <a:bodyPr anchor="b"/>
          <a:lstStyle>
            <a:lvl1pPr algn="ctr">
              <a:defRPr sz="11812"/>
            </a:lvl1pPr>
          </a:lstStyle>
          <a:p>
            <a:r>
              <a:rPr lang="tr-TR"/>
              <a:t>Asıl başlık stilini düzenlemek için tıklayın</a:t>
            </a:r>
            <a:endParaRPr lang="en-US" dirty="0"/>
          </a:p>
        </p:txBody>
      </p:sp>
      <p:sp>
        <p:nvSpPr>
          <p:cNvPr id="3" name="Subtitle 2"/>
          <p:cNvSpPr>
            <a:spLocks noGrp="1"/>
          </p:cNvSpPr>
          <p:nvPr>
            <p:ph type="subTitle" idx="1"/>
          </p:nvPr>
        </p:nvSpPr>
        <p:spPr>
          <a:xfrm>
            <a:off x="2250083" y="13368397"/>
            <a:ext cx="13500497" cy="6145100"/>
          </a:xfrm>
        </p:spPr>
        <p:txBody>
          <a:bodyPr/>
          <a:lstStyle>
            <a:lvl1pPr marL="0" indent="0" algn="ctr">
              <a:buNone/>
              <a:defRPr sz="4725"/>
            </a:lvl1pPr>
            <a:lvl2pPr marL="900044" indent="0" algn="ctr">
              <a:buNone/>
              <a:defRPr sz="3937"/>
            </a:lvl2pPr>
            <a:lvl3pPr marL="1800088" indent="0" algn="ctr">
              <a:buNone/>
              <a:defRPr sz="3543"/>
            </a:lvl3pPr>
            <a:lvl4pPr marL="2700132" indent="0" algn="ctr">
              <a:buNone/>
              <a:defRPr sz="3150"/>
            </a:lvl4pPr>
            <a:lvl5pPr marL="3600176" indent="0" algn="ctr">
              <a:buNone/>
              <a:defRPr sz="3150"/>
            </a:lvl5pPr>
            <a:lvl6pPr marL="4500220" indent="0" algn="ctr">
              <a:buNone/>
              <a:defRPr sz="3150"/>
            </a:lvl6pPr>
            <a:lvl7pPr marL="5400264" indent="0" algn="ctr">
              <a:buNone/>
              <a:defRPr sz="3150"/>
            </a:lvl7pPr>
            <a:lvl8pPr marL="6300307" indent="0" algn="ctr">
              <a:buNone/>
              <a:defRPr sz="3150"/>
            </a:lvl8pPr>
            <a:lvl9pPr marL="7200351" indent="0" algn="ctr">
              <a:buNone/>
              <a:defRPr sz="315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9C0CAB4-7562-4A0E-9EF7-C62550737915}" type="datetimeFigureOut">
              <a:rPr lang="tr-TR" smtClean="0"/>
              <a:t>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54252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C0CAB4-7562-4A0E-9EF7-C62550737915}" type="datetimeFigureOut">
              <a:rPr lang="tr-TR" smtClean="0"/>
              <a:t>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303719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5" y="1355104"/>
            <a:ext cx="3881393" cy="2156972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37546" y="1355104"/>
            <a:ext cx="11419171" cy="2156972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C0CAB4-7562-4A0E-9EF7-C62550737915}" type="datetimeFigureOut">
              <a:rPr lang="tr-TR" smtClean="0"/>
              <a:t>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162254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C0CAB4-7562-4A0E-9EF7-C62550737915}" type="datetimeFigureOut">
              <a:rPr lang="tr-TR" smtClean="0"/>
              <a:t>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199243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8171" y="6345429"/>
            <a:ext cx="15525572" cy="10587485"/>
          </a:xfrm>
        </p:spPr>
        <p:txBody>
          <a:bodyPr anchor="b"/>
          <a:lstStyle>
            <a:lvl1pPr>
              <a:defRPr sz="11812"/>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8171" y="17033075"/>
            <a:ext cx="15525572" cy="5567708"/>
          </a:xfrm>
        </p:spPr>
        <p:txBody>
          <a:bodyPr/>
          <a:lstStyle>
            <a:lvl1pPr marL="0" indent="0">
              <a:buNone/>
              <a:defRPr sz="4725">
                <a:solidFill>
                  <a:schemeClr val="tx1"/>
                </a:solidFill>
              </a:defRPr>
            </a:lvl1pPr>
            <a:lvl2pPr marL="900044" indent="0">
              <a:buNone/>
              <a:defRPr sz="3937">
                <a:solidFill>
                  <a:schemeClr val="tx1">
                    <a:tint val="75000"/>
                  </a:schemeClr>
                </a:solidFill>
              </a:defRPr>
            </a:lvl2pPr>
            <a:lvl3pPr marL="1800088" indent="0">
              <a:buNone/>
              <a:defRPr sz="3543">
                <a:solidFill>
                  <a:schemeClr val="tx1">
                    <a:tint val="75000"/>
                  </a:schemeClr>
                </a:solidFill>
              </a:defRPr>
            </a:lvl3pPr>
            <a:lvl4pPr marL="2700132" indent="0">
              <a:buNone/>
              <a:defRPr sz="3150">
                <a:solidFill>
                  <a:schemeClr val="tx1">
                    <a:tint val="75000"/>
                  </a:schemeClr>
                </a:solidFill>
              </a:defRPr>
            </a:lvl4pPr>
            <a:lvl5pPr marL="3600176" indent="0">
              <a:buNone/>
              <a:defRPr sz="3150">
                <a:solidFill>
                  <a:schemeClr val="tx1">
                    <a:tint val="75000"/>
                  </a:schemeClr>
                </a:solidFill>
              </a:defRPr>
            </a:lvl5pPr>
            <a:lvl6pPr marL="4500220" indent="0">
              <a:buNone/>
              <a:defRPr sz="3150">
                <a:solidFill>
                  <a:schemeClr val="tx1">
                    <a:tint val="75000"/>
                  </a:schemeClr>
                </a:solidFill>
              </a:defRPr>
            </a:lvl6pPr>
            <a:lvl7pPr marL="5400264" indent="0">
              <a:buNone/>
              <a:defRPr sz="3150">
                <a:solidFill>
                  <a:schemeClr val="tx1">
                    <a:tint val="75000"/>
                  </a:schemeClr>
                </a:solidFill>
              </a:defRPr>
            </a:lvl7pPr>
            <a:lvl8pPr marL="6300307" indent="0">
              <a:buNone/>
              <a:defRPr sz="3150">
                <a:solidFill>
                  <a:schemeClr val="tx1">
                    <a:tint val="75000"/>
                  </a:schemeClr>
                </a:solidFill>
              </a:defRPr>
            </a:lvl8pPr>
            <a:lvl9pPr marL="7200351" indent="0">
              <a:buNone/>
              <a:defRPr sz="315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9C0CAB4-7562-4A0E-9EF7-C62550737915}" type="datetimeFigureOut">
              <a:rPr lang="tr-TR" smtClean="0"/>
              <a:t>7.05.2025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108570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37545" y="6775520"/>
            <a:ext cx="7650282" cy="1614930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112836" y="6775520"/>
            <a:ext cx="7650282" cy="1614930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9C0CAB4-7562-4A0E-9EF7-C62550737915}" type="datetimeFigureOut">
              <a:rPr lang="tr-TR" smtClean="0"/>
              <a:t>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2857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39890" y="1355109"/>
            <a:ext cx="15525572" cy="49196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39892" y="6239372"/>
            <a:ext cx="7615123" cy="3057820"/>
          </a:xfrm>
        </p:spPr>
        <p:txBody>
          <a:bodyPr anchor="b"/>
          <a:lstStyle>
            <a:lvl1pPr marL="0" indent="0">
              <a:buNone/>
              <a:defRPr sz="4725" b="1"/>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tr-TR"/>
              <a:t>Asıl metin stillerini düzenlemek için tıklayın</a:t>
            </a:r>
          </a:p>
        </p:txBody>
      </p:sp>
      <p:sp>
        <p:nvSpPr>
          <p:cNvPr id="4" name="Content Placeholder 3"/>
          <p:cNvSpPr>
            <a:spLocks noGrp="1"/>
          </p:cNvSpPr>
          <p:nvPr>
            <p:ph sz="half" idx="2"/>
          </p:nvPr>
        </p:nvSpPr>
        <p:spPr>
          <a:xfrm>
            <a:off x="1239892" y="9297192"/>
            <a:ext cx="7615123" cy="1367476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9112837" y="6239372"/>
            <a:ext cx="7652626" cy="3057820"/>
          </a:xfrm>
        </p:spPr>
        <p:txBody>
          <a:bodyPr anchor="b"/>
          <a:lstStyle>
            <a:lvl1pPr marL="0" indent="0">
              <a:buNone/>
              <a:defRPr sz="4725" b="1"/>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tr-TR"/>
              <a:t>Asıl metin stillerini düzenlemek için tıklayın</a:t>
            </a:r>
          </a:p>
        </p:txBody>
      </p:sp>
      <p:sp>
        <p:nvSpPr>
          <p:cNvPr id="6" name="Content Placeholder 5"/>
          <p:cNvSpPr>
            <a:spLocks noGrp="1"/>
          </p:cNvSpPr>
          <p:nvPr>
            <p:ph sz="quarter" idx="4"/>
          </p:nvPr>
        </p:nvSpPr>
        <p:spPr>
          <a:xfrm>
            <a:off x="9112837" y="9297192"/>
            <a:ext cx="7652626" cy="1367476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9C0CAB4-7562-4A0E-9EF7-C62550737915}" type="datetimeFigureOut">
              <a:rPr lang="tr-TR" smtClean="0"/>
              <a:t>7.05.2025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6053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9C0CAB4-7562-4A0E-9EF7-C62550737915}" type="datetimeFigureOut">
              <a:rPr lang="tr-TR" smtClean="0"/>
              <a:t>7.05.2025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0945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0CAB4-7562-4A0E-9EF7-C62550737915}" type="datetimeFigureOut">
              <a:rPr lang="tr-TR" smtClean="0"/>
              <a:t>7.05.2025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95352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39890" y="1696826"/>
            <a:ext cx="5805682" cy="5938891"/>
          </a:xfrm>
        </p:spPr>
        <p:txBody>
          <a:bodyPr anchor="b"/>
          <a:lstStyle>
            <a:lvl1pPr>
              <a:defRPr sz="6300"/>
            </a:lvl1pPr>
          </a:lstStyle>
          <a:p>
            <a:r>
              <a:rPr lang="tr-TR"/>
              <a:t>Asıl başlık stilini düzenlemek için tıklayın</a:t>
            </a:r>
            <a:endParaRPr lang="en-US" dirty="0"/>
          </a:p>
        </p:txBody>
      </p:sp>
      <p:sp>
        <p:nvSpPr>
          <p:cNvPr id="3" name="Content Placeholder 2"/>
          <p:cNvSpPr>
            <a:spLocks noGrp="1"/>
          </p:cNvSpPr>
          <p:nvPr>
            <p:ph idx="1"/>
          </p:nvPr>
        </p:nvSpPr>
        <p:spPr>
          <a:xfrm>
            <a:off x="7652626" y="3664678"/>
            <a:ext cx="9112836" cy="18087692"/>
          </a:xfrm>
        </p:spPr>
        <p:txBody>
          <a:bodyPr/>
          <a:lstStyle>
            <a:lvl1pPr>
              <a:defRPr sz="6300"/>
            </a:lvl1pPr>
            <a:lvl2pPr>
              <a:defRPr sz="5512"/>
            </a:lvl2pPr>
            <a:lvl3pPr>
              <a:defRPr sz="4725"/>
            </a:lvl3pPr>
            <a:lvl4pPr>
              <a:defRPr sz="3937"/>
            </a:lvl4pPr>
            <a:lvl5pPr>
              <a:defRPr sz="3937"/>
            </a:lvl5pPr>
            <a:lvl6pPr>
              <a:defRPr sz="3937"/>
            </a:lvl6pPr>
            <a:lvl7pPr>
              <a:defRPr sz="3937"/>
            </a:lvl7pPr>
            <a:lvl8pPr>
              <a:defRPr sz="3937"/>
            </a:lvl8pPr>
            <a:lvl9pPr>
              <a:defRPr sz="39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39890" y="7635716"/>
            <a:ext cx="5805682" cy="14146109"/>
          </a:xfrm>
        </p:spPr>
        <p:txBody>
          <a:bodyPr/>
          <a:lstStyle>
            <a:lvl1pPr marL="0" indent="0">
              <a:buNone/>
              <a:defRPr sz="3150"/>
            </a:lvl1pPr>
            <a:lvl2pPr marL="900044" indent="0">
              <a:buNone/>
              <a:defRPr sz="2756"/>
            </a:lvl2pPr>
            <a:lvl3pPr marL="1800088" indent="0">
              <a:buNone/>
              <a:defRPr sz="2362"/>
            </a:lvl3pPr>
            <a:lvl4pPr marL="2700132" indent="0">
              <a:buNone/>
              <a:defRPr sz="1969"/>
            </a:lvl4pPr>
            <a:lvl5pPr marL="3600176" indent="0">
              <a:buNone/>
              <a:defRPr sz="1969"/>
            </a:lvl5pPr>
            <a:lvl6pPr marL="4500220" indent="0">
              <a:buNone/>
              <a:defRPr sz="1969"/>
            </a:lvl6pPr>
            <a:lvl7pPr marL="5400264" indent="0">
              <a:buNone/>
              <a:defRPr sz="1969"/>
            </a:lvl7pPr>
            <a:lvl8pPr marL="6300307" indent="0">
              <a:buNone/>
              <a:defRPr sz="1969"/>
            </a:lvl8pPr>
            <a:lvl9pPr marL="7200351" indent="0">
              <a:buNone/>
              <a:defRPr sz="1969"/>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C0CAB4-7562-4A0E-9EF7-C62550737915}" type="datetimeFigureOut">
              <a:rPr lang="tr-TR" smtClean="0"/>
              <a:t>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6658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39890" y="1696826"/>
            <a:ext cx="5805682" cy="5938891"/>
          </a:xfrm>
        </p:spPr>
        <p:txBody>
          <a:bodyPr anchor="b"/>
          <a:lstStyle>
            <a:lvl1pPr>
              <a:defRPr sz="63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652626" y="3664678"/>
            <a:ext cx="9112836" cy="18087692"/>
          </a:xfrm>
        </p:spPr>
        <p:txBody>
          <a:bodyPr anchor="t"/>
          <a:lstStyle>
            <a:lvl1pPr marL="0" indent="0">
              <a:buNone/>
              <a:defRPr sz="6300"/>
            </a:lvl1pPr>
            <a:lvl2pPr marL="900044" indent="0">
              <a:buNone/>
              <a:defRPr sz="5512"/>
            </a:lvl2pPr>
            <a:lvl3pPr marL="1800088" indent="0">
              <a:buNone/>
              <a:defRPr sz="4725"/>
            </a:lvl3pPr>
            <a:lvl4pPr marL="2700132" indent="0">
              <a:buNone/>
              <a:defRPr sz="3937"/>
            </a:lvl4pPr>
            <a:lvl5pPr marL="3600176" indent="0">
              <a:buNone/>
              <a:defRPr sz="3937"/>
            </a:lvl5pPr>
            <a:lvl6pPr marL="4500220" indent="0">
              <a:buNone/>
              <a:defRPr sz="3937"/>
            </a:lvl6pPr>
            <a:lvl7pPr marL="5400264" indent="0">
              <a:buNone/>
              <a:defRPr sz="3937"/>
            </a:lvl7pPr>
            <a:lvl8pPr marL="6300307" indent="0">
              <a:buNone/>
              <a:defRPr sz="3937"/>
            </a:lvl8pPr>
            <a:lvl9pPr marL="7200351" indent="0">
              <a:buNone/>
              <a:defRPr sz="3937"/>
            </a:lvl9pPr>
          </a:lstStyle>
          <a:p>
            <a:r>
              <a:rPr lang="tr-TR"/>
              <a:t>Resim eklemek için simgeye tıklayın</a:t>
            </a:r>
            <a:endParaRPr lang="en-US" dirty="0"/>
          </a:p>
        </p:txBody>
      </p:sp>
      <p:sp>
        <p:nvSpPr>
          <p:cNvPr id="4" name="Text Placeholder 3"/>
          <p:cNvSpPr>
            <a:spLocks noGrp="1"/>
          </p:cNvSpPr>
          <p:nvPr>
            <p:ph type="body" sz="half" idx="2"/>
          </p:nvPr>
        </p:nvSpPr>
        <p:spPr>
          <a:xfrm>
            <a:off x="1239890" y="7635716"/>
            <a:ext cx="5805682" cy="14146109"/>
          </a:xfrm>
        </p:spPr>
        <p:txBody>
          <a:bodyPr/>
          <a:lstStyle>
            <a:lvl1pPr marL="0" indent="0">
              <a:buNone/>
              <a:defRPr sz="3150"/>
            </a:lvl1pPr>
            <a:lvl2pPr marL="900044" indent="0">
              <a:buNone/>
              <a:defRPr sz="2756"/>
            </a:lvl2pPr>
            <a:lvl3pPr marL="1800088" indent="0">
              <a:buNone/>
              <a:defRPr sz="2362"/>
            </a:lvl3pPr>
            <a:lvl4pPr marL="2700132" indent="0">
              <a:buNone/>
              <a:defRPr sz="1969"/>
            </a:lvl4pPr>
            <a:lvl5pPr marL="3600176" indent="0">
              <a:buNone/>
              <a:defRPr sz="1969"/>
            </a:lvl5pPr>
            <a:lvl6pPr marL="4500220" indent="0">
              <a:buNone/>
              <a:defRPr sz="1969"/>
            </a:lvl6pPr>
            <a:lvl7pPr marL="5400264" indent="0">
              <a:buNone/>
              <a:defRPr sz="1969"/>
            </a:lvl7pPr>
            <a:lvl8pPr marL="6300307" indent="0">
              <a:buNone/>
              <a:defRPr sz="1969"/>
            </a:lvl8pPr>
            <a:lvl9pPr marL="7200351" indent="0">
              <a:buNone/>
              <a:defRPr sz="1969"/>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9C0CAB4-7562-4A0E-9EF7-C62550737915}" type="datetimeFigureOut">
              <a:rPr lang="tr-TR" smtClean="0"/>
              <a:t>7.05.2025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4F1142-A198-4037-8FFE-102A5B7F32A7}" type="slidenum">
              <a:rPr lang="tr-TR" smtClean="0"/>
              <a:t>‹#›</a:t>
            </a:fld>
            <a:endParaRPr lang="tr-TR"/>
          </a:p>
        </p:txBody>
      </p:sp>
    </p:spTree>
    <p:extLst>
      <p:ext uri="{BB962C8B-B14F-4D97-AF65-F5344CB8AC3E}">
        <p14:creationId xmlns:p14="http://schemas.microsoft.com/office/powerpoint/2010/main" val="24173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46" y="1355109"/>
            <a:ext cx="15525572" cy="4919619"/>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37546" y="6775520"/>
            <a:ext cx="15525572" cy="1614930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37546" y="23590599"/>
            <a:ext cx="4050149" cy="1355104"/>
          </a:xfrm>
          <a:prstGeom prst="rect">
            <a:avLst/>
          </a:prstGeom>
        </p:spPr>
        <p:txBody>
          <a:bodyPr vert="horz" lIns="91440" tIns="45720" rIns="91440" bIns="45720" rtlCol="0" anchor="ctr"/>
          <a:lstStyle>
            <a:lvl1pPr algn="l">
              <a:defRPr sz="2362">
                <a:solidFill>
                  <a:schemeClr val="tx1">
                    <a:tint val="75000"/>
                  </a:schemeClr>
                </a:solidFill>
              </a:defRPr>
            </a:lvl1pPr>
          </a:lstStyle>
          <a:p>
            <a:fld id="{99C0CAB4-7562-4A0E-9EF7-C62550737915}" type="datetimeFigureOut">
              <a:rPr lang="tr-TR" smtClean="0"/>
              <a:t>7.05.2025</a:t>
            </a:fld>
            <a:endParaRPr lang="tr-TR"/>
          </a:p>
        </p:txBody>
      </p:sp>
      <p:sp>
        <p:nvSpPr>
          <p:cNvPr id="5" name="Footer Placeholder 4"/>
          <p:cNvSpPr>
            <a:spLocks noGrp="1"/>
          </p:cNvSpPr>
          <p:nvPr>
            <p:ph type="ftr" sz="quarter" idx="3"/>
          </p:nvPr>
        </p:nvSpPr>
        <p:spPr>
          <a:xfrm>
            <a:off x="5962720" y="23590599"/>
            <a:ext cx="6075224" cy="1355104"/>
          </a:xfrm>
          <a:prstGeom prst="rect">
            <a:avLst/>
          </a:prstGeom>
        </p:spPr>
        <p:txBody>
          <a:bodyPr vert="horz" lIns="91440" tIns="45720" rIns="91440" bIns="45720" rtlCol="0" anchor="ctr"/>
          <a:lstStyle>
            <a:lvl1pPr algn="ctr">
              <a:defRPr sz="236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2712968" y="23590599"/>
            <a:ext cx="4050149" cy="1355104"/>
          </a:xfrm>
          <a:prstGeom prst="rect">
            <a:avLst/>
          </a:prstGeom>
        </p:spPr>
        <p:txBody>
          <a:bodyPr vert="horz" lIns="91440" tIns="45720" rIns="91440" bIns="45720" rtlCol="0" anchor="ctr"/>
          <a:lstStyle>
            <a:lvl1pPr algn="r">
              <a:defRPr sz="2362">
                <a:solidFill>
                  <a:schemeClr val="tx1">
                    <a:tint val="75000"/>
                  </a:schemeClr>
                </a:solidFill>
              </a:defRPr>
            </a:lvl1pPr>
          </a:lstStyle>
          <a:p>
            <a:fld id="{874F1142-A198-4037-8FFE-102A5B7F32A7}" type="slidenum">
              <a:rPr lang="tr-TR" smtClean="0"/>
              <a:t>‹#›</a:t>
            </a:fld>
            <a:endParaRPr lang="tr-TR"/>
          </a:p>
        </p:txBody>
      </p:sp>
    </p:spTree>
    <p:extLst>
      <p:ext uri="{BB962C8B-B14F-4D97-AF65-F5344CB8AC3E}">
        <p14:creationId xmlns:p14="http://schemas.microsoft.com/office/powerpoint/2010/main" val="2178635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00088" rtl="0" eaLnBrk="1" latinLnBrk="0" hangingPunct="1">
        <a:lnSpc>
          <a:spcPct val="90000"/>
        </a:lnSpc>
        <a:spcBef>
          <a:spcPct val="0"/>
        </a:spcBef>
        <a:buNone/>
        <a:defRPr sz="8662" kern="1200">
          <a:solidFill>
            <a:schemeClr val="tx1"/>
          </a:solidFill>
          <a:latin typeface="+mj-lt"/>
          <a:ea typeface="+mj-ea"/>
          <a:cs typeface="+mj-cs"/>
        </a:defRPr>
      </a:lvl1pPr>
    </p:titleStyle>
    <p:bodyStyle>
      <a:lvl1pPr marL="450022" indent="-450022" algn="l" defTabSz="1800088" rtl="0" eaLnBrk="1" latinLnBrk="0" hangingPunct="1">
        <a:lnSpc>
          <a:spcPct val="90000"/>
        </a:lnSpc>
        <a:spcBef>
          <a:spcPts val="1969"/>
        </a:spcBef>
        <a:buFont typeface="Arial" panose="020B0604020202020204" pitchFamily="34" charset="0"/>
        <a:buChar char="•"/>
        <a:defRPr sz="5512" kern="1200">
          <a:solidFill>
            <a:schemeClr val="tx1"/>
          </a:solidFill>
          <a:latin typeface="+mn-lt"/>
          <a:ea typeface="+mn-ea"/>
          <a:cs typeface="+mn-cs"/>
        </a:defRPr>
      </a:lvl1pPr>
      <a:lvl2pPr marL="1350066" indent="-450022" algn="l" defTabSz="1800088" rtl="0" eaLnBrk="1" latinLnBrk="0" hangingPunct="1">
        <a:lnSpc>
          <a:spcPct val="90000"/>
        </a:lnSpc>
        <a:spcBef>
          <a:spcPts val="984"/>
        </a:spcBef>
        <a:buFont typeface="Arial" panose="020B0604020202020204" pitchFamily="34" charset="0"/>
        <a:buChar char="•"/>
        <a:defRPr sz="4725" kern="1200">
          <a:solidFill>
            <a:schemeClr val="tx1"/>
          </a:solidFill>
          <a:latin typeface="+mn-lt"/>
          <a:ea typeface="+mn-ea"/>
          <a:cs typeface="+mn-cs"/>
        </a:defRPr>
      </a:lvl2pPr>
      <a:lvl3pPr marL="2250110" indent="-450022" algn="l" defTabSz="1800088" rtl="0" eaLnBrk="1" latinLnBrk="0" hangingPunct="1">
        <a:lnSpc>
          <a:spcPct val="90000"/>
        </a:lnSpc>
        <a:spcBef>
          <a:spcPts val="984"/>
        </a:spcBef>
        <a:buFont typeface="Arial" panose="020B0604020202020204" pitchFamily="34" charset="0"/>
        <a:buChar char="•"/>
        <a:defRPr sz="3937" kern="1200">
          <a:solidFill>
            <a:schemeClr val="tx1"/>
          </a:solidFill>
          <a:latin typeface="+mn-lt"/>
          <a:ea typeface="+mn-ea"/>
          <a:cs typeface="+mn-cs"/>
        </a:defRPr>
      </a:lvl3pPr>
      <a:lvl4pPr marL="3150154"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4pPr>
      <a:lvl5pPr marL="4050198"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5pPr>
      <a:lvl6pPr marL="4950242"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6pPr>
      <a:lvl7pPr marL="5850285"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7pPr>
      <a:lvl8pPr marL="6750329"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8pPr>
      <a:lvl9pPr marL="7650373"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9pPr>
    </p:bodyStyle>
    <p:otherStyle>
      <a:defPPr>
        <a:defRPr lang="en-US"/>
      </a:defPPr>
      <a:lvl1pPr marL="0" algn="l" defTabSz="1800088" rtl="0" eaLnBrk="1" latinLnBrk="0" hangingPunct="1">
        <a:defRPr sz="3543" kern="1200">
          <a:solidFill>
            <a:schemeClr val="tx1"/>
          </a:solidFill>
          <a:latin typeface="+mn-lt"/>
          <a:ea typeface="+mn-ea"/>
          <a:cs typeface="+mn-cs"/>
        </a:defRPr>
      </a:lvl1pPr>
      <a:lvl2pPr marL="900044" algn="l" defTabSz="1800088" rtl="0" eaLnBrk="1" latinLnBrk="0" hangingPunct="1">
        <a:defRPr sz="3543" kern="1200">
          <a:solidFill>
            <a:schemeClr val="tx1"/>
          </a:solidFill>
          <a:latin typeface="+mn-lt"/>
          <a:ea typeface="+mn-ea"/>
          <a:cs typeface="+mn-cs"/>
        </a:defRPr>
      </a:lvl2pPr>
      <a:lvl3pPr marL="1800088" algn="l" defTabSz="1800088" rtl="0" eaLnBrk="1" latinLnBrk="0" hangingPunct="1">
        <a:defRPr sz="3543" kern="1200">
          <a:solidFill>
            <a:schemeClr val="tx1"/>
          </a:solidFill>
          <a:latin typeface="+mn-lt"/>
          <a:ea typeface="+mn-ea"/>
          <a:cs typeface="+mn-cs"/>
        </a:defRPr>
      </a:lvl3pPr>
      <a:lvl4pPr marL="2700132" algn="l" defTabSz="1800088" rtl="0" eaLnBrk="1" latinLnBrk="0" hangingPunct="1">
        <a:defRPr sz="3543" kern="1200">
          <a:solidFill>
            <a:schemeClr val="tx1"/>
          </a:solidFill>
          <a:latin typeface="+mn-lt"/>
          <a:ea typeface="+mn-ea"/>
          <a:cs typeface="+mn-cs"/>
        </a:defRPr>
      </a:lvl4pPr>
      <a:lvl5pPr marL="3600176" algn="l" defTabSz="1800088" rtl="0" eaLnBrk="1" latinLnBrk="0" hangingPunct="1">
        <a:defRPr sz="3543" kern="1200">
          <a:solidFill>
            <a:schemeClr val="tx1"/>
          </a:solidFill>
          <a:latin typeface="+mn-lt"/>
          <a:ea typeface="+mn-ea"/>
          <a:cs typeface="+mn-cs"/>
        </a:defRPr>
      </a:lvl5pPr>
      <a:lvl6pPr marL="4500220" algn="l" defTabSz="1800088" rtl="0" eaLnBrk="1" latinLnBrk="0" hangingPunct="1">
        <a:defRPr sz="3543" kern="1200">
          <a:solidFill>
            <a:schemeClr val="tx1"/>
          </a:solidFill>
          <a:latin typeface="+mn-lt"/>
          <a:ea typeface="+mn-ea"/>
          <a:cs typeface="+mn-cs"/>
        </a:defRPr>
      </a:lvl6pPr>
      <a:lvl7pPr marL="5400264" algn="l" defTabSz="1800088" rtl="0" eaLnBrk="1" latinLnBrk="0" hangingPunct="1">
        <a:defRPr sz="3543" kern="1200">
          <a:solidFill>
            <a:schemeClr val="tx1"/>
          </a:solidFill>
          <a:latin typeface="+mn-lt"/>
          <a:ea typeface="+mn-ea"/>
          <a:cs typeface="+mn-cs"/>
        </a:defRPr>
      </a:lvl7pPr>
      <a:lvl8pPr marL="6300307" algn="l" defTabSz="1800088" rtl="0" eaLnBrk="1" latinLnBrk="0" hangingPunct="1">
        <a:defRPr sz="3543" kern="1200">
          <a:solidFill>
            <a:schemeClr val="tx1"/>
          </a:solidFill>
          <a:latin typeface="+mn-lt"/>
          <a:ea typeface="+mn-ea"/>
          <a:cs typeface="+mn-cs"/>
        </a:defRPr>
      </a:lvl8pPr>
      <a:lvl9pPr marL="7200351" algn="l" defTabSz="1800088" rtl="0" eaLnBrk="1" latinLnBrk="0" hangingPunct="1">
        <a:defRPr sz="3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06875E1-7452-FC63-50E7-2C0318370674}"/>
              </a:ext>
            </a:extLst>
          </p:cNvPr>
          <p:cNvPicPr>
            <a:picLocks noChangeAspect="1"/>
          </p:cNvPicPr>
          <p:nvPr/>
        </p:nvPicPr>
        <p:blipFill>
          <a:blip r:embed="rId2"/>
          <a:stretch>
            <a:fillRect/>
          </a:stretch>
        </p:blipFill>
        <p:spPr>
          <a:xfrm>
            <a:off x="14071" y="0"/>
            <a:ext cx="17972519" cy="25452389"/>
          </a:xfrm>
          <a:prstGeom prst="rect">
            <a:avLst/>
          </a:prstGeom>
        </p:spPr>
      </p:pic>
      <p:grpSp>
        <p:nvGrpSpPr>
          <p:cNvPr id="5" name="Grup 4"/>
          <p:cNvGrpSpPr/>
          <p:nvPr/>
        </p:nvGrpSpPr>
        <p:grpSpPr>
          <a:xfrm>
            <a:off x="-706082" y="258822"/>
            <a:ext cx="18590109" cy="24034261"/>
            <a:chOff x="-3125789" y="110927"/>
            <a:chExt cx="26293764" cy="33993945"/>
          </a:xfrm>
        </p:grpSpPr>
        <p:sp>
          <p:nvSpPr>
            <p:cNvPr id="7" name="Metin kutusu 6"/>
            <p:cNvSpPr txBox="1"/>
            <p:nvPr/>
          </p:nvSpPr>
          <p:spPr>
            <a:xfrm>
              <a:off x="-179960" y="110927"/>
              <a:ext cx="23293136" cy="1669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5916" tIns="35916" rIns="35916" bIns="35916" spcCol="38100" anchor="ctr">
              <a:spAutoFit/>
            </a:bodyPr>
            <a:lstStyle/>
            <a:p>
              <a:pPr algn="ctr">
                <a:defRPr/>
              </a:pPr>
              <a:r>
                <a:rPr lang="tr-TR" sz="3600" b="1" dirty="0">
                  <a:solidFill>
                    <a:schemeClr val="bg1"/>
                  </a:solidFill>
                  <a:latin typeface="Times New Roman" panose="02020603050405020304" pitchFamily="18" charset="0"/>
                  <a:cs typeface="Times New Roman" panose="02020603050405020304" pitchFamily="18" charset="0"/>
                  <a:sym typeface="Helvetica Light"/>
                </a:rPr>
                <a:t>ASİMETRİK BESLEMELİ SDGM  UYGULAMALI                                                                 ÇOK SEVİYELİ EVİRİCİ TASARIMI</a:t>
              </a:r>
            </a:p>
          </p:txBody>
        </p:sp>
        <p:sp>
          <p:nvSpPr>
            <p:cNvPr id="8" name="Metin kutusu 7"/>
            <p:cNvSpPr txBox="1"/>
            <p:nvPr/>
          </p:nvSpPr>
          <p:spPr>
            <a:xfrm>
              <a:off x="3601228" y="1868135"/>
              <a:ext cx="15454341" cy="1949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5916" tIns="35916" rIns="35916" bIns="35916" spcCol="38100" anchor="ctr">
              <a:spAutoFit/>
            </a:bodyPr>
            <a:lstStyle/>
            <a:p>
              <a:pPr algn="ctr">
                <a:defRPr/>
              </a:pPr>
              <a:r>
                <a:rPr lang="tr-TR" sz="2800" dirty="0" err="1">
                  <a:solidFill>
                    <a:schemeClr val="bg1"/>
                  </a:solidFill>
                  <a:latin typeface="Times New Roman" panose="02020603050405020304" pitchFamily="18" charset="0"/>
                  <a:cs typeface="Times New Roman" panose="02020603050405020304" pitchFamily="18" charset="0"/>
                  <a:sym typeface="Helvetica Light"/>
                </a:rPr>
                <a:t>Öğr</a:t>
              </a:r>
              <a:r>
                <a:rPr lang="tr-TR" sz="2800" dirty="0">
                  <a:solidFill>
                    <a:schemeClr val="bg1"/>
                  </a:solidFill>
                  <a:latin typeface="Times New Roman" panose="02020603050405020304" pitchFamily="18" charset="0"/>
                  <a:cs typeface="Times New Roman" panose="02020603050405020304" pitchFamily="18" charset="0"/>
                  <a:sym typeface="Helvetica Light"/>
                </a:rPr>
                <a:t>. Gör. Dr. </a:t>
              </a:r>
              <a:r>
                <a:rPr lang="tr-TR" sz="2800" dirty="0" err="1">
                  <a:solidFill>
                    <a:schemeClr val="bg1"/>
                  </a:solidFill>
                  <a:latin typeface="Times New Roman" panose="02020603050405020304" pitchFamily="18" charset="0"/>
                  <a:cs typeface="Times New Roman" panose="02020603050405020304" pitchFamily="18" charset="0"/>
                  <a:sym typeface="Helvetica Light"/>
                </a:rPr>
                <a:t>Abdülvehhab</a:t>
              </a:r>
              <a:r>
                <a:rPr lang="tr-TR" sz="2800" dirty="0">
                  <a:solidFill>
                    <a:schemeClr val="bg1"/>
                  </a:solidFill>
                  <a:latin typeface="Times New Roman" panose="02020603050405020304" pitchFamily="18" charset="0"/>
                  <a:cs typeface="Times New Roman" panose="02020603050405020304" pitchFamily="18" charset="0"/>
                  <a:sym typeface="Helvetica Light"/>
                </a:rPr>
                <a:t>  KAZDALOĞLU, Prof. Dr. Bekir ÇAKIR</a:t>
              </a:r>
            </a:p>
            <a:p>
              <a:pPr algn="ctr">
                <a:defRPr/>
              </a:pPr>
              <a:r>
                <a:rPr lang="tr-TR" sz="2800" dirty="0">
                  <a:solidFill>
                    <a:schemeClr val="bg1"/>
                  </a:solidFill>
                  <a:latin typeface="Times New Roman" panose="02020603050405020304" pitchFamily="18" charset="0"/>
                  <a:cs typeface="Times New Roman" panose="02020603050405020304" pitchFamily="18" charset="0"/>
                  <a:sym typeface="Helvetica Light"/>
                </a:rPr>
                <a:t>Kocaeli Üniversitesi Mühendislik Fakültesi Elektrik Mühendisliği Bölümü</a:t>
              </a:r>
            </a:p>
            <a:p>
              <a:pPr algn="ctr">
                <a:defRPr/>
              </a:pPr>
              <a:endParaRPr lang="tr-TR" sz="2828" dirty="0">
                <a:solidFill>
                  <a:schemeClr val="bg1"/>
                </a:solidFill>
                <a:latin typeface="Times New Roman" panose="02020603050405020304" pitchFamily="18" charset="0"/>
                <a:cs typeface="Times New Roman" panose="02020603050405020304" pitchFamily="18" charset="0"/>
                <a:sym typeface="Helvetica Light"/>
              </a:endParaRPr>
            </a:p>
          </p:txBody>
        </p:sp>
        <p:sp>
          <p:nvSpPr>
            <p:cNvPr id="9" name="Dikdörtgen 3"/>
            <p:cNvSpPr>
              <a:spLocks noChangeArrowheads="1"/>
            </p:cNvSpPr>
            <p:nvPr/>
          </p:nvSpPr>
          <p:spPr bwMode="auto">
            <a:xfrm>
              <a:off x="-671513" y="4881564"/>
              <a:ext cx="11315702" cy="537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b="1" noProof="0">
                  <a:solidFill>
                    <a:schemeClr val="bg1"/>
                  </a:solidFill>
                  <a:latin typeface="Times New Roman" panose="02020603050405020304" pitchFamily="18" charset="0"/>
                  <a:ea typeface="Calibri" panose="020F0502020204030204" pitchFamily="34" charset="0"/>
                  <a:cs typeface="Times New Roman" panose="02020603050405020304" pitchFamily="18" charset="0"/>
                </a:rPr>
                <a:t>ÖZET</a:t>
              </a:r>
              <a:endParaRPr lang="en-US" b="1"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endParaRPr lang="en-US" sz="1697"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Çok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seviyeli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eviricilerin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çıkış</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geriliminin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mümkün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olduğunca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sinus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formuna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yakın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olması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dolayısıyla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toplam</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harmonik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bozulum</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(THB)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minimum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olması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istenir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Çok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seviyeli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eviricilerin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devre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yapıları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kadar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kontrol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yöntemleri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de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önemlidir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Bu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çalışmada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yeni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asimetrik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dizilim</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yeni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kontrol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yöntemi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sunulmuştur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devrenin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kontrolünde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Sinüsoidal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darbe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genişlik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modülasyonu</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tekniği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kullanılmıştır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Anahtarlama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sinyallerinin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üretiminde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sayısına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bağlı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olarak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referans</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belirli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aralıklara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bölünmüş</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taşıyıcı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bölünmüş</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sinüsoidal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ile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sinüsodal</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darbe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genişlik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modülasyonu</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anahtarlama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sinyalleri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üretilmiştir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girişinde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gerilim</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kaynak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seviyeleri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için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ise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literatürdeki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dizilimlerden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farklı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olarak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Fibonacci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sayı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dizisi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kullanılmıştır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Önerilen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devresinde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a:t>
              </a:r>
              <a:r>
                <a:rPr lang="en-US" sz="1600" baseline="-250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THD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değerinin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aynı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yük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durumunda</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eşit</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seviyedeki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çok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seviyeli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devrelere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göre</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düşük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aldığı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a:t>
              </a:r>
              <a:r>
                <a:rPr lang="en-US" sz="1600" baseline="-250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THD</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değerinin</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yaklaşık</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 kat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azaldığı</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noProof="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görülmüştür</a:t>
              </a:r>
              <a:r>
                <a:rPr lang="en-US" sz="1600" noProof="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Resim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 y="18678525"/>
              <a:ext cx="28829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8"/>
            <p:cNvSpPr>
              <a:spLocks noChangeArrowheads="1"/>
            </p:cNvSpPr>
            <p:nvPr/>
          </p:nvSpPr>
          <p:spPr bwMode="auto">
            <a:xfrm>
              <a:off x="-706437" y="10215564"/>
              <a:ext cx="6646863" cy="52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ltLang="tr-TR" b="1">
                  <a:solidFill>
                    <a:schemeClr val="bg1"/>
                  </a:solidFill>
                  <a:latin typeface="Times New Roman" panose="02020603050405020304" pitchFamily="18" charset="0"/>
                </a:rPr>
                <a:t>I</a:t>
              </a:r>
              <a:r>
                <a:rPr lang="tr-TR" altLang="tr-TR" b="1" dirty="0">
                  <a:solidFill>
                    <a:schemeClr val="bg1"/>
                  </a:solidFill>
                  <a:latin typeface="Times New Roman" panose="02020603050405020304" pitchFamily="18" charset="0"/>
                </a:rPr>
                <a:t>.  EVİRİCİ DEVRE TASARIMI</a:t>
              </a:r>
              <a:endParaRPr lang="tr-TR" altLang="tr-TR" b="1" dirty="0">
                <a:solidFill>
                  <a:schemeClr val="bg1"/>
                </a:solidFill>
              </a:endParaRPr>
            </a:p>
          </p:txBody>
        </p:sp>
        <p:pic>
          <p:nvPicPr>
            <p:cNvPr id="12" name="Resim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15051088"/>
              <a:ext cx="18399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5054263"/>
              <a:ext cx="1573212"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5288" y="15054263"/>
              <a:ext cx="16049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ikdörtgen 4"/>
            <p:cNvSpPr>
              <a:spLocks noChangeArrowheads="1"/>
            </p:cNvSpPr>
            <p:nvPr/>
          </p:nvSpPr>
          <p:spPr bwMode="auto">
            <a:xfrm>
              <a:off x="3016250" y="18540413"/>
              <a:ext cx="7627939" cy="429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DA</a:t>
              </a:r>
              <a:r>
                <a:rPr lang="tr-TR"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 giriş </a:t>
              </a:r>
              <a:r>
                <a:rPr lang="en-US"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kaynaklarının değerleri Fibonacci Sayıları kullanarak belirlendiğinde; 4 modülden oluşan topolojide 1Vd-1Vd-2Vd-3Vd gerilim Seviyeleri kullanıl</a:t>
              </a:r>
              <a:r>
                <a:rPr lang="tr-TR"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ır.</a:t>
              </a:r>
            </a:p>
            <a:p>
              <a:pPr algn="just"/>
              <a:endParaRPr lang="tr-TR" altLang="tr-TR" sz="1555">
                <a:solidFill>
                  <a:schemeClr val="bg1"/>
                </a:solidFill>
                <a:latin typeface="Times New Roman" panose="02020603050405020304" pitchFamily="18" charset="0"/>
                <a:ea typeface="Calibri" panose="020F0502020204030204" pitchFamily="34" charset="0"/>
                <a:cs typeface="Calibri" panose="020F0502020204030204" pitchFamily="34" charset="0"/>
              </a:endParaRPr>
            </a:p>
            <a:p>
              <a:pPr algn="just"/>
              <a:r>
                <a:rPr lang="en-US"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Kaynak Seviyelerine bakıldığında, bilinen asimetrik 1-2-4 (1+2+4=7) Seviyelerinde DA kaynakları kullanmak yerine 1-1-2-3 (1+1+2+3=7) DA kaynaklarını kullanmakla toplamda aynı büyüklükte kaynak kullanıldığı görülmektedir.</a:t>
              </a:r>
              <a:r>
                <a:rPr lang="tr-TR"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en-US"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rPr>
                <a:t>1-1-2-3 seviyelerinde olacağından Çıkış gerilimi de 15 Seviyeli olacaktır. Bu durumda da 7 Seviye pozitif alternansta, 7 Seviye ise negatif alternansta olacaktır. “0” Seviyesi ile birlikte toplamda 15 Seviyeli bir çıkış gerilimi elde edilmiş olacaktır</a:t>
              </a:r>
              <a:endParaRPr lang="tr-TR" altLang="tr-TR" sz="1600">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16" name="Dikdörtgen 7"/>
            <p:cNvSpPr>
              <a:spLocks noChangeArrowheads="1"/>
            </p:cNvSpPr>
            <p:nvPr/>
          </p:nvSpPr>
          <p:spPr bwMode="auto">
            <a:xfrm>
              <a:off x="-3125789" y="23134638"/>
              <a:ext cx="6199189" cy="10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547813">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2</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Fibonacci sayıları Kullanılarak elde edilen asimetrik beslemeli ÇSE</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17" name="Dikdörtgen 3"/>
            <p:cNvSpPr>
              <a:spLocks noChangeArrowheads="1"/>
            </p:cNvSpPr>
            <p:nvPr/>
          </p:nvSpPr>
          <p:spPr bwMode="auto">
            <a:xfrm>
              <a:off x="-874417" y="24123969"/>
              <a:ext cx="11488739" cy="377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tr-TR" altLang="tr-TR"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II. SDGM SİNYALLERİNİN ELDE EDİLMESİ</a:t>
              </a:r>
            </a:p>
            <a:p>
              <a:pPr algn="just">
                <a:lnSpc>
                  <a:spcPct val="115000"/>
                </a:lnSpc>
              </a:pPr>
              <a:endParaRPr lang="tr-TR" altLang="tr-TR" sz="1697">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Klasik S</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inüsoidal Darbe Genişlik Modülasyonu (SDGM)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tekniğinde, Seviye sayısına bağlı olarak, üretilen taşıyıcı sinyal, referans sinüs sinyali ile karşılaştırılarak SDGM sinyalleri elde edilir</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Bu çalışmada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ise farklı bir SDGM  tekniği uygulanmıştır. Aşağıda şekil 3’</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e verilen blok devre ile; öncelikle 15 Seviyeli basamak fonksiyonu elde edilir, bu fonksiyon sinüs fonksiyonu ile karşılaştırılarak yeni bir fonksiyon elde edilmiş olur. Elde edilen Referans dalga şekli, Sinüsoidal dalga şeklinin Seviye aralıklarında bölünerek, parçalanmış sinüs dalga şekli haline getirilir</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8" name="Resim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601" y="27959895"/>
              <a:ext cx="5267326"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esim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6462" y="27983623"/>
              <a:ext cx="520541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9889" y="29813899"/>
              <a:ext cx="5153026" cy="13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ikdörtgen 12"/>
            <p:cNvSpPr>
              <a:spLocks noChangeArrowheads="1"/>
            </p:cNvSpPr>
            <p:nvPr/>
          </p:nvSpPr>
          <p:spPr bwMode="auto">
            <a:xfrm>
              <a:off x="-944339" y="31252370"/>
              <a:ext cx="5751513"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95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3. SDGM sinyallerini elde etmek için oluşturulan sistem</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22" name="Dikdörtgen 13"/>
            <p:cNvSpPr>
              <a:spLocks noChangeArrowheads="1"/>
            </p:cNvSpPr>
            <p:nvPr/>
          </p:nvSpPr>
          <p:spPr bwMode="auto">
            <a:xfrm>
              <a:off x="4854725" y="31162457"/>
              <a:ext cx="6034088"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4</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15 Seviyeli ÇSE için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(a) </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kesitlenmiş sinüs dalga şekli, (b) referans dalga şekli</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pic>
          <p:nvPicPr>
            <p:cNvPr id="23" name="Resim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3613" y="4881563"/>
              <a:ext cx="56816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16438" y="4891088"/>
              <a:ext cx="5156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ikdörtgen 18"/>
            <p:cNvSpPr>
              <a:spLocks noChangeArrowheads="1"/>
            </p:cNvSpPr>
            <p:nvPr/>
          </p:nvSpPr>
          <p:spPr bwMode="auto">
            <a:xfrm>
              <a:off x="10714039" y="6886575"/>
              <a:ext cx="5829299"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4770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5. </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15 Seviyeli ÇSE 10kHZ üçgen dalga ve referans sinyal karşılaştırması (M</a:t>
              </a:r>
              <a:r>
                <a:rPr lang="en-US" altLang="tr-TR" sz="1400" i="1" baseline="-25000">
                  <a:solidFill>
                    <a:schemeClr val="bg1"/>
                  </a:solidFill>
                  <a:latin typeface="Times New Roman" panose="02020603050405020304" pitchFamily="18" charset="0"/>
                  <a:ea typeface="Calibri" panose="020F0502020204030204" pitchFamily="34" charset="0"/>
                  <a:cs typeface="Calibri" panose="020F0502020204030204" pitchFamily="34" charset="0"/>
                </a:rPr>
                <a:t>i</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 </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26" name="Dikdörtgen 19"/>
            <p:cNvSpPr>
              <a:spLocks noChangeArrowheads="1"/>
            </p:cNvSpPr>
            <p:nvPr/>
          </p:nvSpPr>
          <p:spPr bwMode="auto">
            <a:xfrm>
              <a:off x="16543337" y="6908800"/>
              <a:ext cx="5829300"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11188">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6</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15 Seviyeli ÇSE 10kHZ üçgen dalga ve referans sinyal karşılaştırması (M</a:t>
              </a:r>
              <a:r>
                <a:rPr lang="en-US" altLang="tr-TR" sz="1400" i="1" baseline="-25000">
                  <a:solidFill>
                    <a:schemeClr val="bg1"/>
                  </a:solidFill>
                  <a:latin typeface="Times New Roman" panose="02020603050405020304" pitchFamily="18" charset="0"/>
                  <a:ea typeface="Calibri" panose="020F0502020204030204" pitchFamily="34" charset="0"/>
                  <a:cs typeface="Calibri" panose="020F0502020204030204" pitchFamily="34" charset="0"/>
                </a:rPr>
                <a:t>i</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=0,8) </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27" name="Dikdörtgen 22"/>
            <p:cNvSpPr>
              <a:spLocks noChangeArrowheads="1"/>
            </p:cNvSpPr>
            <p:nvPr/>
          </p:nvSpPr>
          <p:spPr bwMode="auto">
            <a:xfrm>
              <a:off x="11006138" y="7894637"/>
              <a:ext cx="11366500" cy="117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15 Seviyeli ÇSE için (sinus gerilim dalgasının değerlerine gore) anahtarlama elemanlarına sürme sinyali gönderilmesi durumunda ÇSE çıkışında oluşan Çıkış gerilim dalga şekli </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Ş</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ekil </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7</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e görülmektedir</a:t>
              </a:r>
              <a:endPar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Resim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28400" y="9518650"/>
              <a:ext cx="56562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Resim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32325" y="9518650"/>
              <a:ext cx="472281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Dikdörtgen 23"/>
            <p:cNvSpPr>
              <a:spLocks noChangeArrowheads="1"/>
            </p:cNvSpPr>
            <p:nvPr/>
          </p:nvSpPr>
          <p:spPr bwMode="auto">
            <a:xfrm>
              <a:off x="11383964" y="11901488"/>
              <a:ext cx="5491159"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50825">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7</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15 seviyeli SDGM uygulamalı ÇSE’nin çıkış gerilim dalga şekli</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31" name="Dikdörtgen 24"/>
            <p:cNvSpPr>
              <a:spLocks noChangeArrowheads="1"/>
            </p:cNvSpPr>
            <p:nvPr/>
          </p:nvSpPr>
          <p:spPr bwMode="auto">
            <a:xfrm>
              <a:off x="16875124" y="11950700"/>
              <a:ext cx="5491159"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95288">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8.</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15 seviyeli SDGM uygulamalı ÇSE’nin çıkış gerilim (0-90</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sym typeface="Symbol" panose="05050102010706020507" pitchFamily="18" charset="2"/>
                </a:rPr>
                <a:t></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dalga şekli </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32" name="Dikdörtgen 3"/>
            <p:cNvSpPr>
              <a:spLocks noChangeArrowheads="1"/>
            </p:cNvSpPr>
            <p:nvPr/>
          </p:nvSpPr>
          <p:spPr bwMode="auto">
            <a:xfrm>
              <a:off x="11006138" y="12797802"/>
              <a:ext cx="11360145" cy="297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5000"/>
                </a:lnSpc>
              </a:pPr>
              <a:r>
                <a:rPr lang="tr-TR" altLang="tr-TR"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III. 15 SEVİYELİ EVİRİCİ UYGULAMASI</a:t>
              </a:r>
            </a:p>
            <a:p>
              <a:pPr algn="just">
                <a:lnSpc>
                  <a:spcPct val="115000"/>
                </a:lnSpc>
              </a:pPr>
              <a:endParaRPr lang="tr-TR" altLang="tr-TR" sz="1697">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Simülasyonu yapılan 15 seviyeli evirici devrenin uygulama devresinde, MITSUBISHI firmasının IGBT serisinden CM150DY-24A model 1200V 150A IGBT modülleri,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sürme devreleri için CONCEPT firmasının 2 IGBT yi aynı anda sürebilen arada ölü zaman verme imkanıyla kısa devre olma ihtimalini ortadan kaldıran 2SC0108T model sürücü devresi </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kullanılmıştır.</a:t>
              </a:r>
            </a:p>
          </p:txBody>
        </p:sp>
        <p:pic>
          <p:nvPicPr>
            <p:cNvPr id="33" name="Resim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66513" y="15924213"/>
              <a:ext cx="46386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Dikdörtgen 4"/>
            <p:cNvSpPr>
              <a:spLocks noChangeArrowheads="1"/>
            </p:cNvSpPr>
            <p:nvPr/>
          </p:nvSpPr>
          <p:spPr bwMode="auto">
            <a:xfrm>
              <a:off x="10387013" y="19551649"/>
              <a:ext cx="6502400" cy="4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9. 15 seviyeli evirici devresi</a:t>
              </a:r>
            </a:p>
          </p:txBody>
        </p:sp>
        <p:pic>
          <p:nvPicPr>
            <p:cNvPr id="35" name="Resim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05275" y="15924213"/>
              <a:ext cx="51181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Dikdörtgen 5"/>
            <p:cNvSpPr>
              <a:spLocks noChangeArrowheads="1"/>
            </p:cNvSpPr>
            <p:nvPr/>
          </p:nvSpPr>
          <p:spPr bwMode="auto">
            <a:xfrm>
              <a:off x="-774700" y="10694988"/>
              <a:ext cx="11395075" cy="25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simetrik besleme</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li eviricilerde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besleme gerilimleri</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genellikle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(1-1-2-4) V – V – 2V – 4V olacak</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şekilde seçilmektedir.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Bu Çalışmada asimetrik beslemeli eviricilerde Fibonacci sayıları denilen sayı dizisi</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nin kullanılması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önerilmektedir.</a:t>
              </a:r>
              <a:r>
                <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Fibonacci sayı dizisinin terimleri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şeklinde gösterildiğinde;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1</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olmak üzere,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’ten itibaren dizinin terimleri; 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n-1</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t>
              </a:r>
              <a:r>
                <a:rPr lang="en-US" altLang="tr-TR" sz="16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n-2</a:t>
              </a:r>
              <a:r>
                <a:rPr lang="en-US"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şeklinde olacaktır. Bu formül ile dizinin tüm terimleri bulunabilir. Fibonacci sayılarını asıl ilginç kılan özelliklerden biride her bir  terim kendinden önce gelen terime bölünürse bulunan oran “altın oran” veya “ilahi oran” olarak bilinen sayıya yaklaşmaktadır </a:t>
              </a:r>
              <a:endParaRPr lang="tr-TR" altLang="tr-TR" sz="1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Dikdörtgen 36"/>
            <p:cNvSpPr>
              <a:spLocks noRot="1" noChangeAspect="1" noMove="1" noResize="1" noEditPoints="1" noAdjustHandles="1" noChangeArrowheads="1" noChangeShapeType="1" noTextEdit="1"/>
            </p:cNvSpPr>
            <p:nvPr/>
          </p:nvSpPr>
          <p:spPr>
            <a:xfrm>
              <a:off x="-805878" y="13200421"/>
              <a:ext cx="4003083" cy="961866"/>
            </a:xfrm>
            <a:prstGeom prst="rect">
              <a:avLst/>
            </a:prstGeom>
            <a:blipFill rotWithShape="0">
              <a:blip r:embed="rId16"/>
              <a:stretch>
                <a:fillRect/>
              </a:stretch>
            </a:blipFill>
          </p:spPr>
          <p:txBody>
            <a:bodyPr/>
            <a:lstStyle/>
            <a:p>
              <a:pPr>
                <a:defRPr/>
              </a:pPr>
              <a:r>
                <a:rPr lang="tr-TR" sz="2903">
                  <a:noFill/>
                </a:rPr>
                <a:t> </a:t>
              </a:r>
            </a:p>
          </p:txBody>
        </p:sp>
        <p:sp>
          <p:nvSpPr>
            <p:cNvPr id="38" name="Dikdörtgen 7"/>
            <p:cNvSpPr>
              <a:spLocks noChangeArrowheads="1"/>
            </p:cNvSpPr>
            <p:nvPr/>
          </p:nvSpPr>
          <p:spPr bwMode="auto">
            <a:xfrm>
              <a:off x="-825500" y="14325600"/>
              <a:ext cx="11831638" cy="4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tr-TR" sz="1600">
                  <a:solidFill>
                    <a:schemeClr val="bg1"/>
                  </a:solidFill>
                  <a:latin typeface="Times New Roman" panose="02020603050405020304" pitchFamily="18" charset="0"/>
                  <a:cs typeface="Times New Roman" panose="02020603050405020304" pitchFamily="18" charset="0"/>
                </a:rPr>
                <a:t>Fibonacci sayıları ve ilahi oran, günlük hayatımızda birçok yerde karşımıza çıkmaktadır. </a:t>
              </a:r>
              <a:endParaRPr lang="tr-TR" altLang="tr-TR" sz="1600">
                <a:solidFill>
                  <a:schemeClr val="bg1"/>
                </a:solidFill>
              </a:endParaRPr>
            </a:p>
          </p:txBody>
        </p:sp>
        <p:pic>
          <p:nvPicPr>
            <p:cNvPr id="39" name="Resim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56375" y="15054263"/>
              <a:ext cx="3481388"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Dikdörtgen 37"/>
            <p:cNvSpPr>
              <a:spLocks noChangeArrowheads="1"/>
            </p:cNvSpPr>
            <p:nvPr/>
          </p:nvSpPr>
          <p:spPr bwMode="auto">
            <a:xfrm>
              <a:off x="-1292225" y="17713325"/>
              <a:ext cx="11830051" cy="43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1400" i="1">
                  <a:solidFill>
                    <a:schemeClr val="bg1"/>
                  </a:solidFill>
                  <a:latin typeface="Times New Roman" panose="02020603050405020304" pitchFamily="18" charset="0"/>
                  <a:cs typeface="Times New Roman" panose="02020603050405020304" pitchFamily="18" charset="0"/>
                </a:rPr>
                <a:t>Şekil 1. İnsan vücudunda ve mimaride </a:t>
              </a:r>
              <a:r>
                <a:rPr lang="en-US" altLang="tr-TR" sz="1400" i="1">
                  <a:solidFill>
                    <a:schemeClr val="bg1"/>
                  </a:solidFill>
                  <a:latin typeface="Times New Roman" panose="02020603050405020304" pitchFamily="18" charset="0"/>
                  <a:cs typeface="Times New Roman" panose="02020603050405020304" pitchFamily="18" charset="0"/>
                </a:rPr>
                <a:t>Fibonacci sayıları ve ilahi oran</a:t>
              </a:r>
              <a:r>
                <a:rPr lang="tr-TR" altLang="tr-TR" sz="1400" i="1">
                  <a:solidFill>
                    <a:schemeClr val="bg1"/>
                  </a:solidFill>
                  <a:latin typeface="Times New Roman" panose="02020603050405020304" pitchFamily="18" charset="0"/>
                  <a:cs typeface="Times New Roman" panose="02020603050405020304" pitchFamily="18" charset="0"/>
                </a:rPr>
                <a:t> örnekleri</a:t>
              </a:r>
              <a:endParaRPr lang="tr-TR" altLang="tr-TR" sz="1400" i="1">
                <a:solidFill>
                  <a:schemeClr val="bg1"/>
                </a:solidFill>
              </a:endParaRPr>
            </a:p>
          </p:txBody>
        </p:sp>
        <p:sp>
          <p:nvSpPr>
            <p:cNvPr id="41" name="Dikdörtgen 8"/>
            <p:cNvSpPr>
              <a:spLocks noChangeArrowheads="1"/>
            </p:cNvSpPr>
            <p:nvPr/>
          </p:nvSpPr>
          <p:spPr bwMode="auto">
            <a:xfrm>
              <a:off x="16665575" y="19548476"/>
              <a:ext cx="6502400" cy="4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424"/>
                </a:spcBef>
                <a:spcAft>
                  <a:spcPts val="848"/>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10</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Omik-Endüktif yükte R=38ohm L=28mH </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pic>
          <p:nvPicPr>
            <p:cNvPr id="42" name="Resim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66513" y="20324763"/>
              <a:ext cx="46990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Dikdörtgen 9"/>
            <p:cNvSpPr>
              <a:spLocks noChangeArrowheads="1"/>
            </p:cNvSpPr>
            <p:nvPr/>
          </p:nvSpPr>
          <p:spPr bwMode="auto">
            <a:xfrm>
              <a:off x="10010775" y="23447375"/>
              <a:ext cx="6199189"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31913">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848"/>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12.</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Simülasyon devresi  </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Akım THB Analizi sonucu</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pic>
          <p:nvPicPr>
            <p:cNvPr id="44" name="Resim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875125" y="20332700"/>
              <a:ext cx="5084763"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Dikdörtgen 10"/>
            <p:cNvSpPr>
              <a:spLocks noChangeArrowheads="1"/>
            </p:cNvSpPr>
            <p:nvPr/>
          </p:nvSpPr>
          <p:spPr bwMode="auto">
            <a:xfrm>
              <a:off x="15443200" y="23472775"/>
              <a:ext cx="6502400" cy="7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06475">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indent="-9144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a:spcBef>
                  <a:spcPts val="424"/>
                </a:spcBef>
                <a:spcAft>
                  <a:spcPts val="1273"/>
                </a:spcAft>
              </a:pP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Şekil </a:t>
              </a:r>
              <a:r>
                <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13. Uygulama devresi</a:t>
              </a:r>
              <a:r>
                <a:rPr lang="en-US"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rPr>
                <a:t> Akım THB analiz sonucu (min değer)</a:t>
              </a:r>
              <a:endParaRPr lang="tr-TR" altLang="tr-TR" sz="1400" i="1">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46" name="Dikdörtgen 3"/>
            <p:cNvSpPr>
              <a:spLocks noChangeArrowheads="1"/>
            </p:cNvSpPr>
            <p:nvPr/>
          </p:nvSpPr>
          <p:spPr bwMode="auto">
            <a:xfrm>
              <a:off x="11123612" y="24246830"/>
              <a:ext cx="10926771" cy="985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5000"/>
                </a:lnSpc>
                <a:defRPr/>
              </a:pPr>
              <a:r>
                <a:rPr lang="tr-TR" altLang="tr-T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IV. SONUÇLAR ve ÖNERİLER</a:t>
              </a:r>
            </a:p>
            <a:p>
              <a:pPr algn="just">
                <a:lnSpc>
                  <a:spcPct val="115000"/>
                </a:lnSpc>
                <a:defRPr/>
              </a:pPr>
              <a:endParaRPr lang="tr-TR" altLang="tr-TR" sz="1697"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defRPr/>
              </a:pP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Çıkışındaki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THB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değerlerinin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IEEE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standart</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aralığında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minimize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etmek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üzere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yapılan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çalışma</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 asimetrik beslemeli eviriciler için yeni bir dizilim önerilmiş ve bu dizilim için yeni bir SDGM tekniği uygulanmıştır. Çalışmalar sonunda elde edilen bulgular aşağıda sıralanmıştır.</a:t>
              </a:r>
            </a:p>
            <a:p>
              <a:pPr algn="just">
                <a:lnSpc>
                  <a:spcPct val="115000"/>
                </a:lnSpc>
                <a:defRPr/>
              </a:pPr>
              <a:endParaRPr lang="tr-TR" altLang="tr-TR" sz="155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42430" indent="-242430" algn="just">
                <a:lnSpc>
                  <a:spcPct val="115000"/>
                </a:lnSpc>
                <a:buFont typeface="Arial" panose="020B0604020202020204" pitchFamily="34" charset="0"/>
                <a:buChar char="•"/>
                <a:defRPr/>
              </a:pP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girişindeki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kaynakların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eviye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seçiminde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literatürdeki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örneklerden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farklı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olarak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Fibonacci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Dizilimi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kullanılmış</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eçilen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1-1-2-3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dizisinin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SDGM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eklenmiş</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uygulamalar</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için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daha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uygun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olduğu</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görülmüştür</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242430" indent="-242430" algn="just">
                <a:lnSpc>
                  <a:spcPct val="115000"/>
                </a:lnSpc>
                <a:buFont typeface="Arial" panose="020B0604020202020204" pitchFamily="34" charset="0"/>
                <a:buChar char="•"/>
                <a:defRPr/>
              </a:pP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SDGM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modülündeki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anahtarlama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sinyallerinin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üretiminde</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yeni bir teknik uygulanmış</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eviye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sayısına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bağlı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olarak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referans</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belirli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aralıklara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bölünmüş</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taşıyıcı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bölünmüş</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sinüsoidal</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ile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SDGM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anahtarlama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sinyalleri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üretilmiştir</a:t>
              </a:r>
              <a:endPar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42430" indent="-242430" algn="just">
                <a:buFont typeface="Arial" panose="020B0604020202020204" pitchFamily="34" charset="0"/>
                <a:buChar char="•"/>
                <a:defRPr/>
              </a:pP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çıkışındaki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THB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değerlerinin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aynı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yük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koşulları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altında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karşılaştırılan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diğer</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evirici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devrelere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göre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düşük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aldığı</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karşılaştırılan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yük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için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IEEE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standardının</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a:t>
              </a:r>
              <a:r>
                <a:rPr lang="en-US" altLang="tr-TR" sz="16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THB</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&lt;%5)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çok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altında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değerlerde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olduğu</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benzetim</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sonuçlarında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%0,14,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pratik</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uygulamada</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ise</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%0,26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olduğu</a:t>
              </a:r>
              <a:r>
                <a:rPr lang="en-US"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görülmüştür</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Katsayı değerleri tam olarak ayarlanamadığı (1-1-2-3 katsayılarından uzaklaştığı) durumlarda akım </a:t>
              </a:r>
              <a:r>
                <a:rPr lang="tr-TR"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harmonik</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bozulum </a:t>
              </a:r>
              <a:r>
                <a:rPr lang="tr-TR" altLang="tr-TR" sz="1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değerlerininde</a:t>
              </a:r>
              <a:r>
                <a:rPr lang="tr-TR" altLang="tr-T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arttığı, %1 seviyelerine geldiği görülmüştür.</a:t>
              </a:r>
            </a:p>
            <a:p>
              <a:pPr>
                <a:defRPr/>
              </a:pPr>
              <a:br>
                <a:rPr lang="tr-TR" altLang="tr-TR" sz="1697" dirty="0">
                  <a:ea typeface="Calibri" panose="020F0502020204030204" pitchFamily="34" charset="0"/>
                  <a:cs typeface="Times New Roman" panose="02020603050405020304" pitchFamily="18" charset="0"/>
                </a:rPr>
              </a:br>
              <a:endParaRPr lang="tr-TR" altLang="tr-TR" sz="1697" dirty="0">
                <a:ea typeface="Calibri" panose="020F0502020204030204" pitchFamily="34" charset="0"/>
                <a:cs typeface="Times New Roman" panose="02020603050405020304" pitchFamily="18" charset="0"/>
              </a:endParaRPr>
            </a:p>
            <a:p>
              <a:pPr algn="just">
                <a:lnSpc>
                  <a:spcPct val="115000"/>
                </a:lnSpc>
                <a:defRPr/>
              </a:pPr>
              <a:endParaRPr lang="tr-TR" altLang="tr-TR" sz="155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defRPr/>
              </a:pPr>
              <a:endParaRPr lang="tr-TR" altLang="tr-TR" sz="1697" dirty="0"/>
            </a:p>
            <a:p>
              <a:pPr algn="just">
                <a:lnSpc>
                  <a:spcPct val="115000"/>
                </a:lnSpc>
                <a:defRPr/>
              </a:pPr>
              <a:endParaRPr lang="tr-TR" altLang="tr-TR" sz="1697" dirty="0">
                <a:solidFill>
                  <a:schemeClr val="bg1"/>
                </a:solidFill>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defRPr/>
              </a:pPr>
              <a:endParaRPr lang="tr-TR" altLang="tr-TR" sz="1697" dirty="0">
                <a:solidFill>
                  <a:schemeClr val="bg1"/>
                </a:solidFill>
                <a:latin typeface="Times New Roman" panose="02020603050405020304" pitchFamily="18"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52411734"/>
      </p:ext>
    </p:extLst>
  </p:cSld>
  <p:clrMapOvr>
    <a:masterClrMapping/>
  </p:clrMapOvr>
</p:sld>
</file>

<file path=ppt/theme/theme1.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791</TotalTime>
  <Words>901</Words>
  <Application>Microsoft Office PowerPoint</Application>
  <PresentationFormat>Özel</PresentationFormat>
  <Paragraphs>42</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2013 - 2022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Vahap</dc:creator>
  <cp:lastModifiedBy>MEHMET</cp:lastModifiedBy>
  <cp:revision>9</cp:revision>
  <cp:lastPrinted>2025-05-05T13:32:02Z</cp:lastPrinted>
  <dcterms:created xsi:type="dcterms:W3CDTF">2018-10-26T09:00:19Z</dcterms:created>
  <dcterms:modified xsi:type="dcterms:W3CDTF">2025-05-07T10:12:21Z</dcterms:modified>
</cp:coreProperties>
</file>